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4" r:id="rId17"/>
    <p:sldId id="295" r:id="rId18"/>
    <p:sldId id="284" r:id="rId19"/>
    <p:sldId id="285" r:id="rId20"/>
    <p:sldId id="286" r:id="rId21"/>
    <p:sldId id="270" r:id="rId22"/>
    <p:sldId id="271" r:id="rId23"/>
    <p:sldId id="290" r:id="rId24"/>
    <p:sldId id="291" r:id="rId25"/>
    <p:sldId id="292" r:id="rId26"/>
    <p:sldId id="293" r:id="rId27"/>
    <p:sldId id="278" r:id="rId28"/>
    <p:sldId id="273" r:id="rId29"/>
    <p:sldId id="274" r:id="rId30"/>
    <p:sldId id="289" r:id="rId31"/>
    <p:sldId id="287" r:id="rId32"/>
    <p:sldId id="288" r:id="rId33"/>
    <p:sldId id="279" r:id="rId34"/>
    <p:sldId id="276" r:id="rId35"/>
    <p:sldId id="277" r:id="rId36"/>
    <p:sldId id="261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rdova.apache.org/docs/en/latest/guide/overview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Apache_Cordov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ampusmvp.es/recursos/post/PhoneGap-o-Apache-Cordova-que-diferencia-hay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blog.ckgrafico.com/que-es-apache-cordova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voylinux.com/que-es-y-que-no-apache-cordova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s.slideshare.net/RevistaSG/desarrollo-de-apps-mviles-con-apache-cordova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ca.jccm.es/es/fpclm/ciclos-formativos-1/tecnico-superior-desarrollo-aplicaciones-multiplataforma" TargetMode="External"/><Relationship Id="rId2" Type="http://schemas.openxmlformats.org/officeDocument/2006/relationships/hyperlink" Target="http://www.ufv.es/desarrollo-de-aplicaciones-multiplataform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runa.es/servlet/Satellite?pagename=CMIX/Page/Generico-PageGenerica&amp;cid=1415077957464&amp;argIdioma=es&amp;itemID=1280302645791&amp;itemType=Contenido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master.com.ar/cursos/curso-phonegap" TargetMode="External"/><Relationship Id="rId2" Type="http://schemas.openxmlformats.org/officeDocument/2006/relationships/hyperlink" Target="http://www.netmind.es/curso/desarrollo-de-aplicaciones-moviles-con-apachecordov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tsistemas.com/eventos-atsistemas/desarrollo-de-aplicaciones-moviles-hibridas-con-apache-cordova-3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hybrid-mobile-development" TargetMode="External"/><Relationship Id="rId2" Type="http://schemas.openxmlformats.org/officeDocument/2006/relationships/hyperlink" Target="http://www.unaibenito.com/programacion-diseno-web-bilba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x.org/course/building-mobile-experiences-mitx-21w-789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evolucion.mobi/2014/11/01/tutorial-mi-primera-app-con-ionic/" TargetMode="External"/><Relationship Id="rId2" Type="http://schemas.openxmlformats.org/officeDocument/2006/relationships/hyperlink" Target="https://www.youtube.com/watch?v=f1eIROJr9S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mosprogramacion.blogspot.com.es/2015/11/video2brain-creacion-de-una-webapp-con-ionic-2015.html" TargetMode="External"/><Relationship Id="rId4" Type="http://schemas.openxmlformats.org/officeDocument/2006/relationships/hyperlink" Target="https://www.npmjs.com/package/ion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coenraets.github.io/cordova-tutorial/index.html" TargetMode="External"/><Relationship Id="rId2" Type="http://schemas.openxmlformats.org/officeDocument/2006/relationships/hyperlink" Target="https://cordova.apache.org/docs/en/latest/guide/cli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beans.org/kb/docs/webclient/cordova-gettingstarted.html" TargetMode="External"/><Relationship Id="rId4" Type="http://schemas.openxmlformats.org/officeDocument/2006/relationships/hyperlink" Target="https://msdn.microsoft.com/es-es/library/dn771545.asp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cordova/index.htm" TargetMode="External"/><Relationship Id="rId2" Type="http://schemas.openxmlformats.org/officeDocument/2006/relationships/hyperlink" Target="http://weblog.west-wind.com/posts/2015/Jan/06/Using-Cordova-and-Visual-Studio-to-build-iOS-Mobile-Ap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vents.linuxfoundation.org/sites/events/files/slides/16_9_Hazems_Cordova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onaca.io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telerik.com/platfor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rdova.apache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2129408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 aplicaciones multiplataforma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152792"/>
          </a:xfrm>
        </p:spPr>
        <p:txBody>
          <a:bodyPr>
            <a:normAutofit/>
          </a:bodyPr>
          <a:lstStyle/>
          <a:p>
            <a:r>
              <a:rPr lang="es-ES" b="1" dirty="0" smtClean="0"/>
              <a:t>TG1</a:t>
            </a:r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lvl="0" algn="l"/>
            <a:r>
              <a:rPr lang="es-ES" sz="1400" dirty="0" smtClean="0"/>
              <a:t>Miguel Ángel Rodríguez Blanco (Coordinador del grupo).</a:t>
            </a:r>
          </a:p>
          <a:p>
            <a:pPr lvl="0" algn="l"/>
            <a:r>
              <a:rPr lang="es-ES" sz="1400" dirty="0" smtClean="0"/>
              <a:t>Luis Nueda García.</a:t>
            </a:r>
          </a:p>
          <a:p>
            <a:pPr lvl="0" algn="l"/>
            <a:r>
              <a:rPr lang="es-ES" sz="1400" dirty="0" smtClean="0"/>
              <a:t>Álvaro Laza Martín.</a:t>
            </a:r>
          </a:p>
          <a:p>
            <a:pPr algn="l"/>
            <a:r>
              <a:rPr lang="es-ES" sz="1400" dirty="0" smtClean="0"/>
              <a:t>Eduardo Dorado Pérez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39942" y="5903893"/>
            <a:ext cx="792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Documentación página Apache Cordova. 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Índice con aspectos y métodos </a:t>
            </a:r>
          </a:p>
        </p:txBody>
      </p:sp>
      <p:pic>
        <p:nvPicPr>
          <p:cNvPr id="7" name="Marcador de contenido 6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0580" r="1290" b="5215"/>
          <a:stretch/>
        </p:blipFill>
        <p:spPr>
          <a:xfrm>
            <a:off x="0" y="0"/>
            <a:ext cx="9144000" cy="5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9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133" r="1601" b="5916"/>
          <a:stretch/>
        </p:blipFill>
        <p:spPr>
          <a:xfrm>
            <a:off x="0" y="0"/>
            <a:ext cx="9144000" cy="57785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903894"/>
            <a:ext cx="662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Wikipedia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Definición, historia y plataformas soportadas en Apache Cordova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3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260" t="11133" r="2534" b="6469"/>
          <a:stretch/>
        </p:blipFill>
        <p:spPr>
          <a:xfrm>
            <a:off x="0" y="1"/>
            <a:ext cx="9144000" cy="599540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903893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Distinción entre Apache Cordova y Phone Gap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3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2239" r="1601" b="5363"/>
          <a:stretch/>
        </p:blipFill>
        <p:spPr>
          <a:xfrm>
            <a:off x="0" y="1"/>
            <a:ext cx="9144000" cy="57399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91"/>
            <a:ext cx="66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Explicación sobre Apache Cordova, comportamiento en los distintos sistemas operativos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686" r="1601" b="9787"/>
          <a:stretch/>
        </p:blipFill>
        <p:spPr>
          <a:xfrm>
            <a:off x="0" y="1"/>
            <a:ext cx="9144000" cy="54703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89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Apache Cordova y desarrollo UI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42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/>
          <a:srcRect t="11060" r="1653" b="7648"/>
          <a:stretch/>
        </p:blipFill>
        <p:spPr>
          <a:xfrm>
            <a:off x="0" y="1"/>
            <a:ext cx="9144000" cy="56659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89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Conceptos básicos y creación de aplicación móvil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702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Cursos no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no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2800" u="sng" dirty="0" smtClean="0">
                <a:hlinkClick r:id="rId2"/>
              </a:rPr>
              <a:t>http://www.ufv.es/desarrollo-de-aplicaciones-multiplataforma</a:t>
            </a:r>
            <a:r>
              <a:rPr lang="es-ES" sz="2800" dirty="0" smtClean="0"/>
              <a:t> </a:t>
            </a:r>
            <a:endParaRPr lang="es-ES" sz="2400" dirty="0" smtClean="0"/>
          </a:p>
          <a:p>
            <a:pPr algn="ctr">
              <a:buNone/>
            </a:pPr>
            <a:r>
              <a:rPr lang="es-ES" sz="2800" dirty="0" smtClean="0"/>
              <a:t> Ciclo que proporciona formación orientada al desarrollo de software para crear aplicaciones propias tanto Host como Web</a:t>
            </a:r>
            <a:endParaRPr lang="es-ES" sz="2400" dirty="0" smtClean="0"/>
          </a:p>
          <a:p>
            <a:r>
              <a:rPr lang="es-ES" sz="2800" u="sng" dirty="0" smtClean="0">
                <a:hlinkClick r:id="rId3"/>
              </a:rPr>
              <a:t>http</a:t>
            </a:r>
            <a:r>
              <a:rPr lang="es-ES" sz="2800" u="sng" dirty="0" smtClean="0">
                <a:hlinkClick r:id="rId3"/>
              </a:rPr>
              <a:t>://www.educa.jccm.es/es/fpclm/ciclos-formativos-1/tecnico-superior-desarrollo-aplicaciones-multiplataforma</a:t>
            </a:r>
            <a:endParaRPr lang="es-ES" sz="2400" dirty="0" smtClean="0"/>
          </a:p>
          <a:p>
            <a:pPr algn="ctr">
              <a:buNone/>
            </a:pPr>
            <a:r>
              <a:rPr lang="es-ES" sz="2800" dirty="0" smtClean="0"/>
              <a:t>Ciclo formativo en programación de lenguajes estructurados para el desarrollo de aplicaciones de gestión y planificación de recursos empresariales.</a:t>
            </a:r>
            <a:endParaRPr lang="es-ES" sz="2400" dirty="0" smtClean="0"/>
          </a:p>
          <a:p>
            <a:r>
              <a:rPr lang="es-ES" sz="2800" u="sng" dirty="0" smtClean="0">
                <a:hlinkClick r:id="rId4"/>
              </a:rPr>
              <a:t>https</a:t>
            </a:r>
            <a:r>
              <a:rPr lang="es-ES" sz="2800" u="sng" dirty="0" smtClean="0">
                <a:hlinkClick r:id="rId4"/>
              </a:rPr>
              <a:t>://www.coruna.es/servlet/Satellite?pagename=CMIX/Page/Generico-PageGenerica&amp;cid=1415077957464&amp;argIdioma=es&amp;itemID=1280302645791&amp;itemType=Contenido</a:t>
            </a:r>
            <a:endParaRPr lang="es-ES" sz="2400" dirty="0" smtClean="0"/>
          </a:p>
          <a:p>
            <a:pPr algn="ctr">
              <a:buNone/>
            </a:pPr>
            <a:r>
              <a:rPr lang="es-ES" sz="2800" dirty="0" smtClean="0"/>
              <a:t>Curso para el desarrollo, implantación, documentación y mantenimiento de aplicaciones multiplataforma mediante el uso de tecnologías y entornos de desarrollo específicos.</a:t>
            </a:r>
            <a:endParaRPr lang="es-ES" sz="2400" dirty="0" smtClean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181480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Ionic: Cursos no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marodriguezb\Downloads\4.2.1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614989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Multiplataforma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018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 smtClean="0"/>
              <a:t>Segmentación de los dispositivos  </a:t>
            </a:r>
            <a:r>
              <a:rPr lang="es-ES" sz="2000" dirty="0" smtClean="0">
                <a:sym typeface="Wingdings" pitchFamily="2" charset="2"/>
              </a:rPr>
              <a:t></a:t>
            </a:r>
            <a:r>
              <a:rPr lang="es-ES" sz="2000" dirty="0" smtClean="0"/>
              <a:t> </a:t>
            </a:r>
            <a:r>
              <a:rPr lang="es-ES" sz="2000" b="1" dirty="0" smtClean="0">
                <a:solidFill>
                  <a:schemeClr val="accent2">
                    <a:lumMod val="75000"/>
                  </a:schemeClr>
                </a:solidFill>
              </a:rPr>
              <a:t>1 aplicación/plataforma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Conocer /</a:t>
            </a:r>
            <a:r>
              <a:rPr lang="es-ES" sz="1800" dirty="0" smtClean="0"/>
              <a:t>aprender </a:t>
            </a:r>
            <a:r>
              <a:rPr lang="es-ES" sz="1800" dirty="0" smtClean="0"/>
              <a:t>el lenguaje de cada plataforma.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IDS de desarrollo diferentes.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Utilizar las API’S NATVAS.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Escribir la app más de una vez.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Invertir </a:t>
            </a:r>
            <a:r>
              <a:rPr lang="es-ES" sz="1800" dirty="0" smtClean="0"/>
              <a:t>tiempo y dinero </a:t>
            </a:r>
            <a:r>
              <a:rPr lang="es-ES" sz="1800" dirty="0" smtClean="0"/>
              <a:t>en el </a:t>
            </a:r>
            <a:r>
              <a:rPr lang="es-ES" sz="1800" dirty="0" smtClean="0"/>
              <a:t>múltiples desarrollos</a:t>
            </a:r>
          </a:p>
          <a:p>
            <a:pPr>
              <a:lnSpc>
                <a:spcPct val="150000"/>
              </a:lnSpc>
            </a:pPr>
            <a:r>
              <a:rPr lang="es-ES" sz="2000" b="1" dirty="0" smtClean="0">
                <a:solidFill>
                  <a:schemeClr val="accent2">
                    <a:lumMod val="75000"/>
                  </a:schemeClr>
                </a:solidFill>
              </a:rPr>
              <a:t>Solución:</a:t>
            </a:r>
            <a:r>
              <a:rPr lang="es-ES" sz="2000" dirty="0" smtClean="0"/>
              <a:t> “frameworks </a:t>
            </a:r>
            <a:r>
              <a:rPr lang="es-ES" sz="2000" dirty="0" smtClean="0"/>
              <a:t>de desarrollo </a:t>
            </a:r>
            <a:r>
              <a:rPr lang="es-ES" sz="2000" dirty="0" smtClean="0"/>
              <a:t>multiplataforma”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“lenguaje </a:t>
            </a:r>
            <a:r>
              <a:rPr lang="es-ES" sz="1800" dirty="0" smtClean="0"/>
              <a:t>neutro” </a:t>
            </a:r>
            <a:r>
              <a:rPr lang="es-ES" sz="1800" dirty="0" smtClean="0"/>
              <a:t>+ compilaciones </a:t>
            </a:r>
            <a:r>
              <a:rPr lang="es-ES" sz="1800" dirty="0" smtClean="0"/>
              <a:t>específicas sobre cada </a:t>
            </a:r>
            <a:r>
              <a:rPr lang="es-ES" sz="1800" dirty="0" smtClean="0"/>
              <a:t>plataformas</a:t>
            </a:r>
            <a:endParaRPr lang="es-E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marodriguezb\Downloads\4.2.2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23" y="1340768"/>
            <a:ext cx="9072277" cy="43071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Cordova: Cursos no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no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2"/>
              </a:rPr>
              <a:t>http://</a:t>
            </a:r>
            <a:r>
              <a:rPr lang="pt-PT" sz="2800" b="1" u="sng" dirty="0" smtClean="0">
                <a:hlinkClick r:id="rId2"/>
              </a:rPr>
              <a:t>www.netmind.es/curso/desarrollo-de-aplicaciones-moviles-con-apachecordova/</a:t>
            </a:r>
            <a:endParaRPr lang="es-ES" sz="2800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Desarrollo </a:t>
            </a:r>
            <a:r>
              <a:rPr lang="es-ES" sz="2800" dirty="0" smtClean="0"/>
              <a:t>de </a:t>
            </a:r>
            <a:r>
              <a:rPr lang="es-ES" sz="2800" dirty="0" err="1" smtClean="0"/>
              <a:t>apps</a:t>
            </a:r>
            <a:r>
              <a:rPr lang="es-ES" sz="2800" dirty="0" smtClean="0"/>
              <a:t> móviles con Apache Cordova. Tecnologías Web, junto con </a:t>
            </a:r>
            <a:r>
              <a:rPr lang="es-ES" sz="2800" dirty="0" err="1" smtClean="0"/>
              <a:t>jQuery</a:t>
            </a:r>
            <a:r>
              <a:rPr lang="es-ES" sz="2800" dirty="0" smtClean="0"/>
              <a:t> y </a:t>
            </a:r>
            <a:r>
              <a:rPr lang="es-ES" sz="2800" dirty="0" err="1" smtClean="0"/>
              <a:t>BootStrap</a:t>
            </a:r>
            <a:endParaRPr lang="es-ES" sz="2800" dirty="0" smtClean="0"/>
          </a:p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3"/>
              </a:rPr>
              <a:t>http://</a:t>
            </a:r>
            <a:r>
              <a:rPr lang="pt-PT" sz="2800" b="1" u="sng" dirty="0" smtClean="0">
                <a:hlinkClick r:id="rId3"/>
              </a:rPr>
              <a:t>www.itmaster.com.ar/cursos/curso-phonegap</a:t>
            </a:r>
            <a:endParaRPr lang="pt-PT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pt-PT" sz="2800" dirty="0" smtClean="0"/>
              <a:t> </a:t>
            </a:r>
            <a:r>
              <a:rPr lang="pt-PT" sz="2800" dirty="0" smtClean="0"/>
              <a:t>Apache Cordova y PhoneGap. Aplicaciones para iOS, Android, Windows Phone, BlackBerry. Cordova 5.0</a:t>
            </a:r>
          </a:p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4"/>
              </a:rPr>
              <a:t>http://atsistemas.com/eventos-atsistemas/desarrollo-de-aplicaciones-moviles-hibridas-con-apache-cordova-3</a:t>
            </a:r>
            <a:r>
              <a:rPr lang="pt-PT" sz="2800" b="1" u="sng" dirty="0" smtClean="0">
                <a:hlinkClick r:id="rId4"/>
              </a:rPr>
              <a:t>/</a:t>
            </a:r>
            <a:r>
              <a:rPr lang="pt-PT" sz="2800" b="1" u="sng" dirty="0" smtClean="0"/>
              <a:t> </a:t>
            </a:r>
            <a:endParaRPr lang="pt-PT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pt-PT" sz="2800" dirty="0" smtClean="0"/>
              <a:t> </a:t>
            </a:r>
            <a:r>
              <a:rPr lang="pt-PT" sz="2800" dirty="0" smtClean="0"/>
              <a:t>Apps móviles con Apache Cordova. Conceptos iniciales, comandos, funcionalidades, </a:t>
            </a: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181480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Cursos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sz="2900" b="1" u="sng" dirty="0" smtClean="0">
                <a:hlinkClick r:id="rId2"/>
              </a:rPr>
              <a:t>http://www.unaibenito.com/programacion-diseno-web-bilbao/</a:t>
            </a:r>
            <a:endParaRPr lang="es-ES" sz="2900" b="1" dirty="0" smtClean="0"/>
          </a:p>
          <a:p>
            <a:pPr lvl="1" algn="ctr">
              <a:buNone/>
            </a:pPr>
            <a:r>
              <a:rPr lang="es-ES" dirty="0" smtClean="0"/>
              <a:t>Curso de especialización en programación orientada a objetos como Frameworks y desarrollo de </a:t>
            </a:r>
            <a:r>
              <a:rPr lang="es-ES" dirty="0" err="1" smtClean="0"/>
              <a:t>Apps</a:t>
            </a:r>
            <a:r>
              <a:rPr lang="es-ES" dirty="0" smtClean="0"/>
              <a:t> móviles multiplataforma</a:t>
            </a:r>
            <a:endParaRPr lang="es-ES" sz="2200" dirty="0" smtClean="0"/>
          </a:p>
          <a:p>
            <a:r>
              <a:rPr lang="es-ES" sz="2900" b="1" u="sng" dirty="0" smtClean="0">
                <a:hlinkClick r:id="rId3"/>
              </a:rPr>
              <a:t>https://www.coursera.org/learn/hybrid-mobile-development</a:t>
            </a:r>
            <a:endParaRPr lang="es-ES" sz="2900" b="1" dirty="0" smtClean="0"/>
          </a:p>
          <a:p>
            <a:pPr lvl="1" algn="ctr">
              <a:buNone/>
            </a:pPr>
            <a:r>
              <a:rPr lang="es-ES" dirty="0" smtClean="0"/>
              <a:t>Curso impartido por la Universidad Científica y Tecnológica de Hong Kong que se centra en el desarrollo de aplicaciones multiplataforma usando los recursos Web tipo HTML5, CSS y </a:t>
            </a:r>
            <a:r>
              <a:rPr lang="es-ES" dirty="0" err="1" smtClean="0"/>
              <a:t>Javascript</a:t>
            </a:r>
            <a:r>
              <a:rPr lang="es-ES" dirty="0" smtClean="0"/>
              <a:t>.</a:t>
            </a:r>
            <a:endParaRPr lang="es-ES" sz="2200" dirty="0" smtClean="0"/>
          </a:p>
          <a:p>
            <a:r>
              <a:rPr lang="es-ES" sz="2900" b="1" u="sng" dirty="0" smtClean="0">
                <a:hlinkClick r:id="rId4"/>
              </a:rPr>
              <a:t>https://www.edx.org/course/building-mobile-experiences-mitx-21w-789x</a:t>
            </a:r>
            <a:endParaRPr lang="es-ES" sz="2900" b="1" dirty="0" smtClean="0"/>
          </a:p>
          <a:p>
            <a:pPr lvl="1" algn="ctr">
              <a:buNone/>
            </a:pPr>
            <a:r>
              <a:rPr lang="es-ES" dirty="0" smtClean="0"/>
              <a:t>Este curso lo imparte de manera gratuita el MIT y permite la certificación en el desarrollo de aplicaciones móviles y la evaluación de su uso en el día a día</a:t>
            </a:r>
            <a:r>
              <a:rPr lang="es-ES" dirty="0" smtClean="0"/>
              <a:t>.</a:t>
            </a:r>
            <a:endParaRPr lang="es-ES" sz="2800" dirty="0" smtClean="0"/>
          </a:p>
          <a:p>
            <a:pPr marL="228600" lvl="2">
              <a:spcBef>
                <a:spcPts val="1000"/>
              </a:spcBef>
            </a:pP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1099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Ionic: Cursos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2900" b="1" u="sng" dirty="0" smtClean="0">
                <a:hlinkClick r:id="rId2"/>
              </a:rPr>
              <a:t>https://www.youtube.com/watch?v=f1eIROJr9S0</a:t>
            </a:r>
            <a:endParaRPr lang="es-ES" sz="2900" b="1" dirty="0" smtClean="0"/>
          </a:p>
          <a:p>
            <a:pPr algn="ctr">
              <a:buNone/>
            </a:pPr>
            <a:r>
              <a:rPr lang="es-ES" sz="2800" dirty="0" smtClean="0"/>
              <a:t>Canal de </a:t>
            </a:r>
            <a:r>
              <a:rPr lang="es-ES" sz="2800" dirty="0" err="1" smtClean="0"/>
              <a:t>YouTube</a:t>
            </a:r>
            <a:r>
              <a:rPr lang="es-ES" sz="2800" dirty="0" smtClean="0"/>
              <a:t>, pertenece a </a:t>
            </a:r>
            <a:r>
              <a:rPr lang="es-ES" sz="2800" dirty="0" err="1" smtClean="0"/>
              <a:t>informáticosGB</a:t>
            </a:r>
            <a:r>
              <a:rPr lang="es-ES" sz="2800" dirty="0" smtClean="0"/>
              <a:t>, son una serie de video tutoriales los cuales te enseñan a familiarizarte con el entorno, y a desarrollar tu primera aplicación.</a:t>
            </a:r>
          </a:p>
          <a:p>
            <a:r>
              <a:rPr lang="es-ES" sz="2900" b="1" u="sng" dirty="0" smtClean="0">
                <a:hlinkClick r:id="rId3"/>
              </a:rPr>
              <a:t>http://revolucion.mobi/2014/11/01/tutorial-mi-primera-app-con-ionic/</a:t>
            </a:r>
            <a:endParaRPr lang="es-ES" sz="2900" b="1" dirty="0" smtClean="0"/>
          </a:p>
          <a:p>
            <a:pPr algn="ctr">
              <a:buNone/>
            </a:pPr>
            <a:r>
              <a:rPr lang="es-ES_tradnl" sz="2800" dirty="0" err="1" smtClean="0"/>
              <a:t>Ionic</a:t>
            </a:r>
            <a:r>
              <a:rPr lang="es-ES_tradnl" sz="2800" dirty="0" smtClean="0"/>
              <a:t> es un nuevo </a:t>
            </a:r>
            <a:r>
              <a:rPr lang="es-ES_tradnl" sz="2800" dirty="0" err="1" smtClean="0"/>
              <a:t>framework</a:t>
            </a:r>
            <a:r>
              <a:rPr lang="es-ES_tradnl" sz="2800" dirty="0" smtClean="0"/>
              <a:t> para crear aplicaciones web móviles basadas en HTML. Utiliza como base </a:t>
            </a:r>
            <a:r>
              <a:rPr lang="es-ES_tradnl" sz="2800" dirty="0" err="1" smtClean="0"/>
              <a:t>Cordova</a:t>
            </a:r>
            <a:r>
              <a:rPr lang="es-ES_tradnl" sz="2800" dirty="0" smtClean="0"/>
              <a:t>, lo que significa que en su núcleo es una aplicación </a:t>
            </a:r>
            <a:r>
              <a:rPr lang="es-ES_tradnl" sz="2800" dirty="0" err="1" smtClean="0"/>
              <a:t>PhoneGap</a:t>
            </a:r>
            <a:r>
              <a:rPr lang="es-ES_tradnl" sz="2800" dirty="0" smtClean="0"/>
              <a:t> que puedes compilar usando </a:t>
            </a:r>
            <a:r>
              <a:rPr lang="es-ES_tradnl" sz="2800" dirty="0" err="1" smtClean="0"/>
              <a:t>Phonegap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build</a:t>
            </a:r>
            <a:r>
              <a:rPr lang="es-ES_tradnl" sz="2800" dirty="0" smtClean="0"/>
              <a:t>.</a:t>
            </a:r>
            <a:endParaRPr lang="es-ES" sz="2800" dirty="0" smtClean="0"/>
          </a:p>
          <a:p>
            <a:pPr>
              <a:buNone/>
            </a:pPr>
            <a:r>
              <a:rPr lang="es-ES_tradnl" sz="2800" dirty="0" smtClean="0"/>
              <a:t> </a:t>
            </a:r>
            <a:r>
              <a:rPr lang="es-ES" sz="2400" b="1" u="sng" dirty="0" smtClean="0">
                <a:hlinkClick r:id="rId4"/>
              </a:rPr>
              <a:t>https</a:t>
            </a:r>
            <a:r>
              <a:rPr lang="es-ES" sz="2400" b="1" u="sng" dirty="0" smtClean="0">
                <a:hlinkClick r:id="rId4"/>
              </a:rPr>
              <a:t>://www.npmjs.com/package/ionic</a:t>
            </a:r>
            <a:endParaRPr lang="es-ES" sz="2400" b="1" dirty="0" smtClean="0"/>
          </a:p>
          <a:p>
            <a:pPr algn="ctr">
              <a:buNone/>
            </a:pPr>
            <a:r>
              <a:rPr lang="es-ES" sz="2800" dirty="0" smtClean="0"/>
              <a:t>Te enseña a instalar y desarrollar tu primera aplicación, esta en inglés.</a:t>
            </a:r>
          </a:p>
          <a:p>
            <a:r>
              <a:rPr lang="es-ES" sz="2800" dirty="0" smtClean="0"/>
              <a:t> </a:t>
            </a:r>
            <a:r>
              <a:rPr lang="es-ES" sz="2800" b="1" u="sng" dirty="0" smtClean="0">
                <a:hlinkClick r:id="rId5"/>
              </a:rPr>
              <a:t>http</a:t>
            </a:r>
            <a:r>
              <a:rPr lang="es-ES" sz="2800" b="1" u="sng" dirty="0" smtClean="0">
                <a:hlinkClick r:id="rId5"/>
              </a:rPr>
              <a:t>://somosprogramacion.blogspot.com.es/2015/11/video2brain-creacion-de-una-webapp-con-ionic-2015.html</a:t>
            </a:r>
            <a:endParaRPr lang="es-ES" sz="2800" b="1" dirty="0" smtClean="0"/>
          </a:p>
          <a:p>
            <a:pPr algn="ctr">
              <a:buNone/>
            </a:pPr>
            <a:r>
              <a:rPr lang="es-ES" sz="2800" dirty="0" smtClean="0"/>
              <a:t>Blog que te ofrece los videos de Video2Brain de forma gratuita.</a:t>
            </a:r>
          </a:p>
          <a:p>
            <a:pPr marL="228600" lvl="2">
              <a:spcBef>
                <a:spcPts val="1000"/>
              </a:spcBef>
            </a:pP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1099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Cordova: Cursos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2"/>
              </a:rPr>
              <a:t>https://</a:t>
            </a:r>
            <a:r>
              <a:rPr lang="es-ES" sz="2800" b="1" u="sng" dirty="0" smtClean="0">
                <a:hlinkClick r:id="rId2"/>
              </a:rPr>
              <a:t>cordova.apache.org/docs/en/latest/guide/cli/index.html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Tutorial </a:t>
            </a:r>
            <a:r>
              <a:rPr lang="es-ES" sz="2800" dirty="0" smtClean="0"/>
              <a:t>de la página Apache Cordova. Creación primera app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3"/>
              </a:rPr>
              <a:t>https://</a:t>
            </a:r>
            <a:r>
              <a:rPr lang="es-ES" sz="2800" b="1" u="sng" dirty="0" smtClean="0">
                <a:hlinkClick r:id="rId3"/>
              </a:rPr>
              <a:t>ccoenraets.github.io/cordova-tutorial/index.html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Creación </a:t>
            </a:r>
            <a:r>
              <a:rPr lang="es-ES" sz="2800" dirty="0" smtClean="0"/>
              <a:t>de proyecto, configuración directorio de trabajo o creación de vistas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4"/>
              </a:rPr>
              <a:t>https://</a:t>
            </a:r>
            <a:r>
              <a:rPr lang="es-ES" sz="2800" b="1" u="sng" dirty="0" smtClean="0">
                <a:hlinkClick r:id="rId4"/>
              </a:rPr>
              <a:t>msdn.microsoft.com/es-es/library/dn771545.aspx</a:t>
            </a:r>
            <a:r>
              <a:rPr lang="es-ES" sz="2800" dirty="0" smtClean="0"/>
              <a:t> </a:t>
            </a:r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Introducción </a:t>
            </a:r>
            <a:r>
              <a:rPr lang="es-ES" sz="2800" dirty="0" smtClean="0"/>
              <a:t>a Visual Studio Tools para Apache Cordova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5"/>
              </a:rPr>
              <a:t>https://</a:t>
            </a:r>
            <a:r>
              <a:rPr lang="es-ES" sz="2800" b="1" u="sng" dirty="0" smtClean="0">
                <a:hlinkClick r:id="rId5"/>
              </a:rPr>
              <a:t>netbeans.org/kb/docs/webclient/cordova-gettingstarted.html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Templare </a:t>
            </a:r>
            <a:r>
              <a:rPr lang="es-ES" sz="2800" dirty="0" smtClean="0"/>
              <a:t>de Apache Cordova a través de NetBeans</a:t>
            </a: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1099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2"/>
              </a:rPr>
              <a:t>http://</a:t>
            </a:r>
            <a:r>
              <a:rPr lang="es-ES" sz="2800" b="1" u="sng" dirty="0" smtClean="0">
                <a:hlinkClick r:id="rId2"/>
              </a:rPr>
              <a:t>weblog.west-wind.com/posts/2015/Jan/06/Using-Cordova-and-Visual-Studio-to-build-iOS-Mobile-Apps</a:t>
            </a:r>
            <a:endParaRPr lang="es-ES" sz="2800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Visual </a:t>
            </a:r>
            <a:r>
              <a:rPr lang="es-ES" sz="2800" dirty="0" smtClean="0"/>
              <a:t>Studio y Cordova para app móvil iOS.</a:t>
            </a:r>
            <a:endParaRPr lang="es-ES" sz="2800" b="1" dirty="0"/>
          </a:p>
          <a:p>
            <a:pPr marL="228600" lvl="2" algn="ctr">
              <a:spcBef>
                <a:spcPts val="1000"/>
              </a:spcBef>
            </a:pPr>
            <a:r>
              <a:rPr lang="es-ES" sz="2800" b="1" u="sng" dirty="0">
                <a:hlinkClick r:id="rId3"/>
              </a:rPr>
              <a:t>http://</a:t>
            </a:r>
            <a:r>
              <a:rPr lang="es-ES" sz="2800" b="1" u="sng" dirty="0" smtClean="0">
                <a:hlinkClick r:id="rId3"/>
              </a:rPr>
              <a:t>www.tutorialspoint.com/cordova/index.htm</a:t>
            </a:r>
            <a:r>
              <a:rPr lang="es-ES" sz="2800" dirty="0" smtClean="0"/>
              <a:t> </a:t>
            </a:r>
            <a:r>
              <a:rPr lang="es-ES" sz="2800" dirty="0" smtClean="0"/>
              <a:t>Aspectos clave y plugins de mayor importancia. Aspectos teóricos y prácticos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4"/>
              </a:rPr>
              <a:t>http://</a:t>
            </a:r>
            <a:r>
              <a:rPr lang="es-ES" sz="2800" b="1" u="sng" dirty="0" smtClean="0">
                <a:hlinkClick r:id="rId4"/>
              </a:rPr>
              <a:t>events.linuxfoundation.org/sites/events/files/slides/16_9_Hazems_Cordova.pdf</a:t>
            </a:r>
            <a:endParaRPr lang="es-ES" sz="2800" dirty="0" smtClean="0"/>
          </a:p>
          <a:p>
            <a:pPr marL="502920" lvl="3" algn="ctr">
              <a:spcBef>
                <a:spcPts val="1000"/>
              </a:spcBef>
              <a:buNone/>
            </a:pPr>
            <a:r>
              <a:rPr lang="es-ES" sz="2700" dirty="0" smtClean="0"/>
              <a:t>Desarrollo </a:t>
            </a:r>
            <a:r>
              <a:rPr lang="es-ES" sz="2700" dirty="0"/>
              <a:t>de aplicaciones nativas móviles JavaScript usando Apache Cordova. Introducción, configuración, línea de </a:t>
            </a:r>
            <a:r>
              <a:rPr lang="es-ES" sz="2700" dirty="0" err="1"/>
              <a:t>comnados</a:t>
            </a:r>
            <a:r>
              <a:rPr lang="es-ES" sz="2700" dirty="0"/>
              <a:t>, </a:t>
            </a:r>
            <a:r>
              <a:rPr lang="es-ES" sz="2700" dirty="0" err="1"/>
              <a:t>APIs</a:t>
            </a:r>
            <a:r>
              <a:rPr lang="es-ES" sz="2700" dirty="0"/>
              <a:t>, </a:t>
            </a:r>
            <a:r>
              <a:rPr lang="es-ES" sz="2700" dirty="0" err="1"/>
              <a:t>jQuery</a:t>
            </a:r>
            <a:r>
              <a:rPr lang="es-ES" sz="2700" dirty="0"/>
              <a:t> y demo.</a:t>
            </a:r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0672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Multiplataforma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018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Ventajas: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Se </a:t>
            </a:r>
            <a:r>
              <a:rPr lang="es-ES" sz="1600" dirty="0" smtClean="0"/>
              <a:t>desarrolla el código una única </a:t>
            </a:r>
            <a:r>
              <a:rPr lang="es-ES" sz="1600" dirty="0" smtClean="0"/>
              <a:t>vez.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Navegador </a:t>
            </a:r>
            <a:r>
              <a:rPr lang="es-ES" sz="1600" dirty="0" smtClean="0"/>
              <a:t>HTML5 es común a </a:t>
            </a:r>
            <a:r>
              <a:rPr lang="es-ES" sz="1600" dirty="0" smtClean="0"/>
              <a:t>todos los Smartphones, aplicaciones </a:t>
            </a:r>
            <a:r>
              <a:rPr lang="es-ES" sz="1600" dirty="0" smtClean="0"/>
              <a:t>web </a:t>
            </a:r>
            <a:r>
              <a:rPr lang="es-ES" sz="1600" dirty="0" smtClean="0"/>
              <a:t>desde </a:t>
            </a:r>
            <a:r>
              <a:rPr lang="es-ES" sz="1600" dirty="0" smtClean="0"/>
              <a:t>el navegador de los </a:t>
            </a:r>
            <a:r>
              <a:rPr lang="es-ES" sz="1600" dirty="0" smtClean="0"/>
              <a:t>móviles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Ahorro coste y tiempo, no </a:t>
            </a:r>
            <a:r>
              <a:rPr lang="es-ES" sz="1600" dirty="0" smtClean="0"/>
              <a:t>es exactamente 1 a </a:t>
            </a:r>
            <a:r>
              <a:rPr lang="es-ES" sz="1600" dirty="0" smtClean="0"/>
              <a:t>3 (Android, iOS, Windows Phone), de </a:t>
            </a:r>
            <a:r>
              <a:rPr lang="es-ES" sz="1600" dirty="0" smtClean="0"/>
              <a:t>1.5 a 3 o 2 a </a:t>
            </a:r>
            <a:r>
              <a:rPr lang="es-ES" sz="1600" dirty="0" smtClean="0"/>
              <a:t>3.</a:t>
            </a:r>
          </a:p>
          <a:p>
            <a:pPr>
              <a:lnSpc>
                <a:spcPct val="150000"/>
              </a:lnSpc>
            </a:pPr>
            <a:r>
              <a:rPr lang="es-ES" sz="1800" dirty="0" smtClean="0"/>
              <a:t>Inconvenientes: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Código interpretado </a:t>
            </a:r>
            <a:r>
              <a:rPr lang="es-ES" sz="1600" dirty="0" smtClean="0"/>
              <a:t>por </a:t>
            </a:r>
            <a:r>
              <a:rPr lang="es-ES" sz="1600" dirty="0" smtClean="0"/>
              <a:t>el </a:t>
            </a:r>
            <a:r>
              <a:rPr lang="es-ES" sz="1600" dirty="0" smtClean="0"/>
              <a:t>navegador </a:t>
            </a:r>
            <a:r>
              <a:rPr lang="es-ES" sz="1600" dirty="0" smtClean="0"/>
              <a:t>web (html/</a:t>
            </a:r>
            <a:r>
              <a:rPr lang="es-ES" sz="1600" dirty="0" err="1" smtClean="0"/>
              <a:t>javascript</a:t>
            </a:r>
            <a:r>
              <a:rPr lang="es-ES" sz="1600" dirty="0" smtClean="0"/>
              <a:t>)</a:t>
            </a:r>
            <a:r>
              <a:rPr lang="es-ES" sz="1600" dirty="0" smtClean="0">
                <a:sym typeface="Wingdings" pitchFamily="2" charset="2"/>
              </a:rPr>
              <a:t> </a:t>
            </a:r>
            <a:r>
              <a:rPr lang="es-ES" sz="1600" dirty="0" smtClean="0"/>
              <a:t>pérdida </a:t>
            </a:r>
            <a:r>
              <a:rPr lang="es-ES" sz="1600" dirty="0" smtClean="0"/>
              <a:t>de </a:t>
            </a:r>
            <a:r>
              <a:rPr lang="es-ES" sz="1600" dirty="0" smtClean="0"/>
              <a:t>rendimiento.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Dependencia agente </a:t>
            </a:r>
            <a:r>
              <a:rPr lang="es-ES" sz="1600" dirty="0" smtClean="0"/>
              <a:t>externo no controlado: el navegador </a:t>
            </a:r>
            <a:r>
              <a:rPr lang="es-ES" sz="1600" dirty="0" smtClean="0"/>
              <a:t>web </a:t>
            </a:r>
            <a:r>
              <a:rPr lang="es-ES" sz="1600" dirty="0" smtClean="0">
                <a:sym typeface="Wingdings" pitchFamily="2" charset="2"/>
              </a:rPr>
              <a:t> interpretación diferente según plataforma y versión.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Se pierden las peculiaridades de cada plataforma</a:t>
            </a:r>
            <a:endParaRPr lang="es-E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1954560" cy="78069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Ayudas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95536" y="1484785"/>
            <a:ext cx="5112568" cy="360040"/>
          </a:xfrm>
        </p:spPr>
        <p:txBody>
          <a:bodyPr>
            <a:normAutofit fontScale="62500" lnSpcReduction="20000"/>
          </a:bodyPr>
          <a:lstStyle/>
          <a:p>
            <a:r>
              <a:rPr lang="es-ES" dirty="0" smtClean="0"/>
              <a:t>Becas </a:t>
            </a:r>
            <a:r>
              <a:rPr lang="es-ES" dirty="0" smtClean="0"/>
              <a:t>para el estudio de </a:t>
            </a:r>
            <a:r>
              <a:rPr lang="es-ES" b="1" dirty="0" smtClean="0"/>
              <a:t>cursos y ciclos formativos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11438" r="38850" b="47219"/>
          <a:stretch>
            <a:fillRect/>
          </a:stretch>
        </p:blipFill>
        <p:spPr bwMode="auto">
          <a:xfrm>
            <a:off x="2051720" y="1844824"/>
            <a:ext cx="2016224" cy="124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8594" t="33049" r="26474" b="6695"/>
          <a:stretch>
            <a:fillRect/>
          </a:stretch>
        </p:blipFill>
        <p:spPr bwMode="auto">
          <a:xfrm>
            <a:off x="3923928" y="2060848"/>
            <a:ext cx="2886472" cy="150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611560" y="3573016"/>
            <a:ext cx="1979712" cy="50405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s-ES" sz="1600" dirty="0"/>
              <a:t>Foros y blogs</a:t>
            </a:r>
            <a:endParaRPr lang="es-E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t="10626" r="19008" b="9641"/>
          <a:stretch>
            <a:fillRect/>
          </a:stretch>
        </p:blipFill>
        <p:spPr bwMode="auto">
          <a:xfrm>
            <a:off x="1259632" y="4365104"/>
            <a:ext cx="312237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 l="9046" t="7672" r="35610" b="5704"/>
          <a:stretch>
            <a:fillRect/>
          </a:stretch>
        </p:blipFill>
        <p:spPr bwMode="auto">
          <a:xfrm>
            <a:off x="4860032" y="4437111"/>
            <a:ext cx="2664296" cy="199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Recursos para implementar Ionic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687688"/>
          </a:xfrm>
        </p:spPr>
        <p:txBody>
          <a:bodyPr/>
          <a:lstStyle/>
          <a:p>
            <a:r>
              <a:rPr lang="es-ES" dirty="0" smtClean="0"/>
              <a:t>Ionic es una plataforma totalmente </a:t>
            </a:r>
            <a:r>
              <a:rPr lang="es-ES" b="1" dirty="0" smtClean="0"/>
              <a:t>gratuita </a:t>
            </a:r>
            <a:r>
              <a:rPr lang="es-ES" dirty="0" smtClean="0"/>
              <a:t>y de código abierto.</a:t>
            </a:r>
          </a:p>
          <a:p>
            <a:r>
              <a:rPr lang="es-ES" dirty="0" smtClean="0"/>
              <a:t>Ionic es un framework que sirve para implementar otras tecnologías, no a ella.</a:t>
            </a:r>
          </a:p>
          <a:p>
            <a:pPr>
              <a:buNone/>
            </a:pPr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Recursos para implementar Ionic</a:t>
            </a:r>
            <a:endParaRPr lang="es-E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Recursos para implementar Apache Cordova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0580" r="1912" b="17529"/>
          <a:stretch/>
        </p:blipFill>
        <p:spPr>
          <a:xfrm>
            <a:off x="0" y="-1"/>
            <a:ext cx="9144000" cy="502392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02392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Monaca Cloud, Visual Studio, Debugger, LocalKitt, Onsen UI, Monaca Enterprise</a:t>
            </a:r>
          </a:p>
          <a:p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Modalidades de pago: Basic, Developer, 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Gold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Platinum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806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686" b="11434"/>
          <a:stretch/>
        </p:blipFill>
        <p:spPr>
          <a:xfrm>
            <a:off x="0" y="0"/>
            <a:ext cx="9144000" cy="526983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26983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Partes en las que se divide: Diseño, Desarrollo, Bases de Datos, Test, Gestión y Estadísticas</a:t>
            </a:r>
          </a:p>
          <a:p>
            <a:r>
              <a:rPr lang="es-E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Modalidades </a:t>
            </a:r>
            <a:r>
              <a:rPr lang="es-E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Pago: Developer, Professional, Business y Enterprise</a:t>
            </a:r>
            <a:endParaRPr lang="es-E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12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003232" cy="44348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Ahorro de tiempo y dinero gracias a desarrollos multiplataforma,  </a:t>
            </a:r>
            <a:r>
              <a:rPr lang="es-ES" sz="1800" dirty="0" smtClean="0"/>
              <a:t>“lenguaje </a:t>
            </a:r>
            <a:r>
              <a:rPr lang="es-ES" sz="1800" dirty="0" smtClean="0"/>
              <a:t>neutro” </a:t>
            </a:r>
            <a:r>
              <a:rPr lang="es-ES" sz="1800" dirty="0" smtClean="0"/>
              <a:t>y </a:t>
            </a:r>
            <a:r>
              <a:rPr lang="es-ES" sz="1800" dirty="0" smtClean="0"/>
              <a:t>compilaciones específicas sobre cada </a:t>
            </a:r>
            <a:r>
              <a:rPr lang="es-ES" sz="1800" dirty="0" smtClean="0"/>
              <a:t>plataformas.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Principal inconveniente: dependencia con el navegador y su interpretación – perdida de rendimiento.</a:t>
            </a:r>
          </a:p>
          <a:p>
            <a:pPr>
              <a:lnSpc>
                <a:spcPct val="150000"/>
              </a:lnSpc>
            </a:pPr>
            <a:r>
              <a:rPr lang="es-ES" sz="1800" dirty="0" smtClean="0"/>
              <a:t>Ionic permite </a:t>
            </a:r>
            <a:r>
              <a:rPr lang="es-ES" sz="1800" dirty="0" smtClean="0"/>
              <a:t>crear aplicaciones móviles con la tecnología </a:t>
            </a:r>
            <a:r>
              <a:rPr lang="es-ES" sz="1800" dirty="0" smtClean="0"/>
              <a:t>web, libre </a:t>
            </a:r>
            <a:r>
              <a:rPr lang="es-ES" sz="1800" dirty="0" smtClean="0"/>
              <a:t>y de código  </a:t>
            </a:r>
            <a:r>
              <a:rPr lang="es-ES" sz="1800" dirty="0" smtClean="0"/>
              <a:t>abierto. 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Ofrece  </a:t>
            </a:r>
            <a:r>
              <a:rPr lang="es-ES" sz="1600" dirty="0" smtClean="0"/>
              <a:t>unas  bibliotecas  optimizadas  de  HTML,  CSS  y  JS,  construido  por Sass y optimizado para Angular JS</a:t>
            </a:r>
            <a:endParaRPr lang="es-ES" sz="1600" dirty="0" smtClean="0"/>
          </a:p>
          <a:p>
            <a:r>
              <a:rPr lang="es-ES" sz="1800" dirty="0" smtClean="0"/>
              <a:t> Apache </a:t>
            </a:r>
            <a:r>
              <a:rPr lang="es-ES" sz="1800" dirty="0" smtClean="0"/>
              <a:t>Cordova, una </a:t>
            </a:r>
            <a:r>
              <a:rPr lang="es-ES" sz="1800" dirty="0" smtClean="0"/>
              <a:t>herramienta muy útil para el desarrollo de aplicaciones móviles multiplataforma a través de herramientas Web. </a:t>
            </a:r>
            <a:endParaRPr lang="es-ES" sz="1800" dirty="0" smtClean="0"/>
          </a:p>
          <a:p>
            <a:pPr lvl="1"/>
            <a:r>
              <a:rPr lang="es-ES" sz="1600" dirty="0" smtClean="0"/>
              <a:t>Herramienta </a:t>
            </a:r>
            <a:r>
              <a:rPr lang="es-ES" sz="1600" dirty="0" smtClean="0"/>
              <a:t>open source, </a:t>
            </a:r>
            <a:r>
              <a:rPr lang="es-ES" sz="1600" dirty="0" smtClean="0"/>
              <a:t>información </a:t>
            </a:r>
            <a:r>
              <a:rPr lang="es-ES" sz="1600" dirty="0" smtClean="0"/>
              <a:t>en la red, además de la propia de </a:t>
            </a:r>
            <a:r>
              <a:rPr lang="es-ES" sz="1600" dirty="0" smtClean="0"/>
              <a:t>Apache + numerosas </a:t>
            </a:r>
            <a:r>
              <a:rPr lang="es-ES" sz="1600" dirty="0" smtClean="0"/>
              <a:t>herramientas que hacen uso del framework </a:t>
            </a:r>
            <a:r>
              <a:rPr lang="es-ES" sz="1600" dirty="0" smtClean="0">
                <a:sym typeface="Wingdings" pitchFamily="2" charset="2"/>
              </a:rPr>
              <a:t></a:t>
            </a:r>
            <a:r>
              <a:rPr lang="es-ES" sz="1600" dirty="0" smtClean="0"/>
              <a:t>más </a:t>
            </a:r>
            <a:r>
              <a:rPr lang="es-ES" sz="1600" dirty="0" smtClean="0"/>
              <a:t>posibilidades que la línea de comando que nos ofrece </a:t>
            </a:r>
            <a:r>
              <a:rPr lang="es-ES" sz="1600" dirty="0" smtClean="0"/>
              <a:t>Cordova.</a:t>
            </a:r>
          </a:p>
          <a:p>
            <a:pPr lvl="1"/>
            <a:r>
              <a:rPr lang="es-ES" sz="1600" dirty="0" smtClean="0"/>
              <a:t>Uso, creación y configuración de </a:t>
            </a:r>
            <a:r>
              <a:rPr lang="es-ES" sz="1600" dirty="0" smtClean="0"/>
              <a:t>plugins </a:t>
            </a:r>
            <a:r>
              <a:rPr lang="es-ES" sz="1600" dirty="0" smtClean="0"/>
              <a:t>de acceso a recursos del dispositivo según </a:t>
            </a:r>
            <a:r>
              <a:rPr lang="es-ES" sz="1600" dirty="0" smtClean="0"/>
              <a:t>las necesidades de la </a:t>
            </a:r>
            <a:r>
              <a:rPr lang="es-ES" sz="1600" dirty="0" smtClean="0"/>
              <a:t>aplicación. </a:t>
            </a:r>
          </a:p>
          <a:p>
            <a:pPr lvl="1"/>
            <a:r>
              <a:rPr lang="es-ES" sz="1600" dirty="0" smtClean="0"/>
              <a:t>Compatible con </a:t>
            </a:r>
            <a:r>
              <a:rPr lang="es-ES" sz="1600" dirty="0" smtClean="0"/>
              <a:t>otros </a:t>
            </a:r>
            <a:r>
              <a:rPr lang="es-ES" sz="1600" dirty="0" smtClean="0"/>
              <a:t>sistemas (Visual </a:t>
            </a:r>
            <a:r>
              <a:rPr lang="es-ES" sz="1600" dirty="0" smtClean="0"/>
              <a:t>Studio </a:t>
            </a:r>
            <a:r>
              <a:rPr lang="es-ES" sz="1600" dirty="0" smtClean="0"/>
              <a:t>o NetBeans) - entorno </a:t>
            </a:r>
            <a:r>
              <a:rPr lang="es-ES" sz="1600" dirty="0" smtClean="0"/>
              <a:t>de desarrollo mucho más cómodo.</a:t>
            </a:r>
          </a:p>
          <a:p>
            <a:pPr>
              <a:lnSpc>
                <a:spcPct val="150000"/>
              </a:lnSpc>
            </a:pPr>
            <a:endParaRPr lang="es-ES" sz="1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Ionic: Fuentes de información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https://photos-1.dropbox.com/t/2/AAAVeS5G6Al-SM8k8NWtDg-9XCAsSJABrLZQGPzzu3ja7A/12/392642050/jpeg/32x32/1/_/1/2/3.2.1.1.tiff/EIuZ4KUEGDAgAigC/wJxWNYyFXNOdDUxSU0tL2_8oyTAYcfaFZf7J6swIIhU?size=1024x768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076" name="AutoShape 4" descr="https://photos-1.dropbox.com/t/2/AAAVeS5G6Al-SM8k8NWtDg-9XCAsSJABrLZQGPzzu3ja7A/12/392642050/jpeg/32x32/1/_/1/2/3.2.1.1.tiff/EIuZ4KUEGDAgAigC/wJxWNYyFXNOdDUxSU0tL2_8oyTAYcfaFZf7J6swIIhU?size=1024x768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7" name="Picture 5" descr="C:\Users\marodriguezb\Downloads\3.2.1.1 (2)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326" y="1124744"/>
            <a:ext cx="8717445" cy="44447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marodriguezb\Downloads\3.2.1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745801" cy="41584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85270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Documentación del entorno general de Ionic</a:t>
            </a:r>
            <a:endParaRPr lang="es-ES" dirty="0"/>
          </a:p>
        </p:txBody>
      </p:sp>
      <p:pic>
        <p:nvPicPr>
          <p:cNvPr id="38914" name="Picture 2" descr="C:\Users\marodriguezb\Downloads\3.2.2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517854" cy="47772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Cordova: Fuentes de información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232" t="11570" r="1044" b="5372"/>
          <a:stretch/>
        </p:blipFill>
        <p:spPr>
          <a:xfrm>
            <a:off x="0" y="0"/>
            <a:ext cx="9157186" cy="57751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82392" y="5955464"/>
            <a:ext cx="662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Página oficial Apache Cordova: Información del framework, plataformas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 herramientas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1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ujo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882</Words>
  <Application>Microsoft Office PowerPoint</Application>
  <PresentationFormat>Presentación en pantalla (4:3)</PresentationFormat>
  <Paragraphs>123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Flujo</vt:lpstr>
      <vt:lpstr>Desarrollo de aplicaciones multiplataforma </vt:lpstr>
      <vt:lpstr>Aplicaciones Multiplataforma</vt:lpstr>
      <vt:lpstr>Aplicaciones Multiplataforma</vt:lpstr>
      <vt:lpstr>Ionic: Fuentes de información</vt:lpstr>
      <vt:lpstr>Diapositiva 5</vt:lpstr>
      <vt:lpstr>Diapositiva 6</vt:lpstr>
      <vt:lpstr>Documentación del entorno general de Ionic</vt:lpstr>
      <vt:lpstr>Apache Cordova: Fuentes de información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Cursos no gratuitos</vt:lpstr>
      <vt:lpstr>Cursos no gratuitos</vt:lpstr>
      <vt:lpstr>Ionic: Cursos no gratuitos</vt:lpstr>
      <vt:lpstr>Diapositiva 19</vt:lpstr>
      <vt:lpstr>Diapositiva 20</vt:lpstr>
      <vt:lpstr>Apache Cordova: Cursos no gratuitos</vt:lpstr>
      <vt:lpstr>Cursos no gratuitos</vt:lpstr>
      <vt:lpstr>Cursos gratuitos</vt:lpstr>
      <vt:lpstr>Cursos gratuitos</vt:lpstr>
      <vt:lpstr>Ionic: Cursos gratuitos</vt:lpstr>
      <vt:lpstr>Cursos gratuitos</vt:lpstr>
      <vt:lpstr>Apache Cordova: Cursos gratuitos</vt:lpstr>
      <vt:lpstr>Cursos gratuitos</vt:lpstr>
      <vt:lpstr>Cursos gratuitos</vt:lpstr>
      <vt:lpstr>Ayudas</vt:lpstr>
      <vt:lpstr>Recursos para implementar Ionic</vt:lpstr>
      <vt:lpstr>Recursos para implementar Ionic</vt:lpstr>
      <vt:lpstr>Recursos para implementar Apache Cordova</vt:lpstr>
      <vt:lpstr>Diapositiva 34</vt:lpstr>
      <vt:lpstr>Diapositiva 35</vt:lpstr>
      <vt:lpstr>Conclusiones</vt:lpstr>
    </vt:vector>
  </TitlesOfParts>
  <Company>INDRA S.A.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multiplataforma</dc:title>
  <dc:creator>marodriguezb</dc:creator>
  <cp:lastModifiedBy>marodriguezb</cp:lastModifiedBy>
  <cp:revision>11</cp:revision>
  <dcterms:created xsi:type="dcterms:W3CDTF">2016-03-14T19:17:33Z</dcterms:created>
  <dcterms:modified xsi:type="dcterms:W3CDTF">2016-03-14T22:50:37Z</dcterms:modified>
</cp:coreProperties>
</file>